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T Sans Narrow"/>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5e368e364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05e368e36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05e368e364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05e368e36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5e368e36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5e368e36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5e368e36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05e368e36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5e368e36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05e368e36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5e368e36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5e368e36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5e368e36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05e368e36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05e368e36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05e368e36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5e368e364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5e368e364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5e368e364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05e368e364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05e368e36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05e368e36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5e368e36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5e368e36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5e368e364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5e368e364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5e368e36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5e368e36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5e368e36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5e368e36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5e368e36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5e368e36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5e368e364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5e368e36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5e368e36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5e368e36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We Got the Bible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Uncial</a:t>
            </a:r>
            <a:endParaRPr/>
          </a:p>
        </p:txBody>
      </p:sp>
      <p:sp>
        <p:nvSpPr>
          <p:cNvPr id="124" name="Google Shape;124;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22"/>
          <p:cNvPicPr preferRelativeResize="0"/>
          <p:nvPr/>
        </p:nvPicPr>
        <p:blipFill>
          <a:blip r:embed="rId3">
            <a:alphaModFix/>
          </a:blip>
          <a:stretch>
            <a:fillRect/>
          </a:stretch>
        </p:blipFill>
        <p:spPr>
          <a:xfrm>
            <a:off x="311699" y="1266325"/>
            <a:ext cx="3398723" cy="3302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Minuscule</a:t>
            </a:r>
            <a:endParaRPr/>
          </a:p>
        </p:txBody>
      </p:sp>
      <p:sp>
        <p:nvSpPr>
          <p:cNvPr id="131" name="Google Shape;131;p2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3"/>
          <p:cNvPicPr preferRelativeResize="0"/>
          <p:nvPr/>
        </p:nvPicPr>
        <p:blipFill>
          <a:blip r:embed="rId3">
            <a:alphaModFix/>
          </a:blip>
          <a:stretch>
            <a:fillRect/>
          </a:stretch>
        </p:blipFill>
        <p:spPr>
          <a:xfrm>
            <a:off x="311700" y="1266325"/>
            <a:ext cx="5619750" cy="285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Variations</a:t>
            </a:r>
            <a:endParaRPr/>
          </a:p>
        </p:txBody>
      </p:sp>
      <p:sp>
        <p:nvSpPr>
          <p:cNvPr id="138" name="Google Shape;138;p2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30200" lvl="0" marL="457200" rtl="0" algn="l">
              <a:lnSpc>
                <a:spcPct val="95000"/>
              </a:lnSpc>
              <a:spcBef>
                <a:spcPts val="0"/>
              </a:spcBef>
              <a:spcAft>
                <a:spcPts val="0"/>
              </a:spcAft>
              <a:buSzPts val="1600"/>
              <a:buChar char="●"/>
            </a:pPr>
            <a:r>
              <a:rPr lang="en" sz="1600"/>
              <a:t>Simple errors</a:t>
            </a:r>
            <a:endParaRPr sz="1600"/>
          </a:p>
          <a:p>
            <a:pPr indent="-330200" lvl="0" marL="457200" rtl="0" algn="l">
              <a:lnSpc>
                <a:spcPct val="95000"/>
              </a:lnSpc>
              <a:spcBef>
                <a:spcPts val="0"/>
              </a:spcBef>
              <a:spcAft>
                <a:spcPts val="0"/>
              </a:spcAft>
              <a:buSzPts val="1600"/>
              <a:buChar char="●"/>
            </a:pPr>
            <a:r>
              <a:rPr lang="en" sz="1600"/>
              <a:t>Substitution</a:t>
            </a:r>
            <a:endParaRPr sz="1600"/>
          </a:p>
          <a:p>
            <a:pPr indent="-330200" lvl="0" marL="457200" rtl="0" algn="l">
              <a:lnSpc>
                <a:spcPct val="95000"/>
              </a:lnSpc>
              <a:spcBef>
                <a:spcPts val="0"/>
              </a:spcBef>
              <a:spcAft>
                <a:spcPts val="0"/>
              </a:spcAft>
              <a:buSzPts val="1600"/>
              <a:buChar char="●"/>
            </a:pPr>
            <a:r>
              <a:rPr lang="en" sz="1600"/>
              <a:t>Added/Omitted Connecting Words</a:t>
            </a:r>
            <a:endParaRPr sz="1600"/>
          </a:p>
          <a:p>
            <a:pPr indent="-330200" lvl="0" marL="457200" rtl="0" algn="l">
              <a:lnSpc>
                <a:spcPct val="95000"/>
              </a:lnSpc>
              <a:spcBef>
                <a:spcPts val="0"/>
              </a:spcBef>
              <a:spcAft>
                <a:spcPts val="0"/>
              </a:spcAft>
              <a:buSzPts val="1600"/>
              <a:buChar char="●"/>
            </a:pPr>
            <a:r>
              <a:rPr lang="en" sz="1600"/>
              <a:t>Word Order</a:t>
            </a:r>
            <a:endParaRPr sz="1600"/>
          </a:p>
          <a:p>
            <a:pPr indent="-330200" lvl="0" marL="457200" rtl="0" algn="l">
              <a:lnSpc>
                <a:spcPct val="95000"/>
              </a:lnSpc>
              <a:spcBef>
                <a:spcPts val="0"/>
              </a:spcBef>
              <a:spcAft>
                <a:spcPts val="0"/>
              </a:spcAft>
              <a:buSzPts val="1600"/>
              <a:buChar char="●"/>
            </a:pPr>
            <a:r>
              <a:rPr lang="en" sz="1600"/>
              <a:t>Eye Skipping</a:t>
            </a:r>
            <a:endParaRPr sz="1600"/>
          </a:p>
          <a:p>
            <a:pPr indent="-330200" lvl="0" marL="457200" rtl="0" algn="l">
              <a:lnSpc>
                <a:spcPct val="95000"/>
              </a:lnSpc>
              <a:spcBef>
                <a:spcPts val="0"/>
              </a:spcBef>
              <a:spcAft>
                <a:spcPts val="0"/>
              </a:spcAft>
              <a:buSzPts val="1600"/>
              <a:buChar char="●"/>
            </a:pPr>
            <a:r>
              <a:rPr lang="en" sz="1600"/>
              <a:t>Spelling Variations</a:t>
            </a:r>
            <a:endParaRPr sz="1600"/>
          </a:p>
          <a:p>
            <a:pPr indent="-330200" lvl="0" marL="457200" rtl="0" algn="l">
              <a:lnSpc>
                <a:spcPct val="95000"/>
              </a:lnSpc>
              <a:spcBef>
                <a:spcPts val="0"/>
              </a:spcBef>
              <a:spcAft>
                <a:spcPts val="0"/>
              </a:spcAft>
              <a:buSzPts val="1600"/>
              <a:buChar char="●"/>
            </a:pPr>
            <a:r>
              <a:rPr lang="en" sz="1600"/>
              <a:t>Significant Variations in One Manuscript</a:t>
            </a:r>
            <a:endParaRPr sz="1600"/>
          </a:p>
          <a:p>
            <a:pPr indent="-330200" lvl="0" marL="457200" rtl="0" algn="l">
              <a:lnSpc>
                <a:spcPct val="95000"/>
              </a:lnSpc>
              <a:spcBef>
                <a:spcPts val="0"/>
              </a:spcBef>
              <a:spcAft>
                <a:spcPts val="0"/>
              </a:spcAft>
              <a:buSzPts val="1600"/>
              <a:buChar char="●"/>
            </a:pPr>
            <a:r>
              <a:rPr lang="en" sz="1600"/>
              <a:t>Margin Notes</a:t>
            </a:r>
            <a:endParaRPr sz="1600"/>
          </a:p>
          <a:p>
            <a:pPr indent="-330200" lvl="0" marL="457200" rtl="0" algn="l">
              <a:lnSpc>
                <a:spcPct val="95000"/>
              </a:lnSpc>
              <a:spcBef>
                <a:spcPts val="0"/>
              </a:spcBef>
              <a:spcAft>
                <a:spcPts val="0"/>
              </a:spcAft>
              <a:buSzPts val="1600"/>
              <a:buChar char="●"/>
            </a:pPr>
            <a:r>
              <a:rPr lang="en" sz="1600"/>
              <a:t>Margin References</a:t>
            </a:r>
            <a:endParaRPr sz="1600"/>
          </a:p>
          <a:p>
            <a:pPr indent="-330200" lvl="0" marL="457200" rtl="0" algn="l">
              <a:lnSpc>
                <a:spcPct val="95000"/>
              </a:lnSpc>
              <a:spcBef>
                <a:spcPts val="0"/>
              </a:spcBef>
              <a:spcAft>
                <a:spcPts val="0"/>
              </a:spcAft>
              <a:buSzPts val="1600"/>
              <a:buChar char="●"/>
            </a:pPr>
            <a:r>
              <a:rPr lang="en" sz="1600"/>
              <a:t>Harmonize</a:t>
            </a:r>
            <a:endParaRPr sz="1600"/>
          </a:p>
          <a:p>
            <a:pPr indent="-330200" lvl="0" marL="457200" rtl="0" algn="l">
              <a:lnSpc>
                <a:spcPct val="95000"/>
              </a:lnSpc>
              <a:spcBef>
                <a:spcPts val="0"/>
              </a:spcBef>
              <a:spcAft>
                <a:spcPts val="0"/>
              </a:spcAft>
              <a:buSzPts val="1600"/>
              <a:buChar char="●"/>
            </a:pPr>
            <a:r>
              <a:rPr lang="en" sz="1600"/>
              <a:t>Significant Additions</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Textual </a:t>
            </a:r>
            <a:r>
              <a:rPr lang="en"/>
              <a:t>Criticism</a:t>
            </a:r>
            <a:endParaRPr/>
          </a:p>
        </p:txBody>
      </p:sp>
      <p:sp>
        <p:nvSpPr>
          <p:cNvPr id="144" name="Google Shape;144;p2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Systematic Approach to Getting the Text Right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Major Manuscripts</a:t>
            </a:r>
            <a:endParaRPr/>
          </a:p>
        </p:txBody>
      </p:sp>
      <p:sp>
        <p:nvSpPr>
          <p:cNvPr id="150" name="Google Shape;150;p2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Codex Vaticanus</a:t>
            </a:r>
            <a:endParaRPr/>
          </a:p>
          <a:p>
            <a:pPr indent="-342900" lvl="0" marL="457200" rtl="0" algn="l">
              <a:spcBef>
                <a:spcPts val="0"/>
              </a:spcBef>
              <a:spcAft>
                <a:spcPts val="0"/>
              </a:spcAft>
              <a:buSzPts val="1800"/>
              <a:buChar char="●"/>
            </a:pPr>
            <a:r>
              <a:rPr lang="en"/>
              <a:t>Codex Sinaiticus</a:t>
            </a:r>
            <a:endParaRPr/>
          </a:p>
          <a:p>
            <a:pPr indent="-342900" lvl="0" marL="457200" rtl="0" algn="l">
              <a:spcBef>
                <a:spcPts val="0"/>
              </a:spcBef>
              <a:spcAft>
                <a:spcPts val="0"/>
              </a:spcAft>
              <a:buSzPts val="1800"/>
              <a:buChar char="●"/>
            </a:pPr>
            <a:r>
              <a:rPr lang="en"/>
              <a:t>Codex Alexandrinus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Codex Vaticanus</a:t>
            </a:r>
            <a:endParaRPr/>
          </a:p>
        </p:txBody>
      </p:sp>
      <p:sp>
        <p:nvSpPr>
          <p:cNvPr id="156" name="Google Shape;156;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a:p>
            <a:pPr indent="0" lvl="0" marL="0" rtl="0" algn="l">
              <a:spcBef>
                <a:spcPts val="1200"/>
              </a:spcBef>
              <a:spcAft>
                <a:spcPts val="1200"/>
              </a:spcAft>
              <a:buNone/>
            </a:pPr>
            <a:r>
              <a:t/>
            </a:r>
            <a:endParaRPr/>
          </a:p>
        </p:txBody>
      </p:sp>
      <p:pic>
        <p:nvPicPr>
          <p:cNvPr id="157" name="Google Shape;157;p27"/>
          <p:cNvPicPr preferRelativeResize="0"/>
          <p:nvPr/>
        </p:nvPicPr>
        <p:blipFill>
          <a:blip r:embed="rId3">
            <a:alphaModFix/>
          </a:blip>
          <a:stretch>
            <a:fillRect/>
          </a:stretch>
        </p:blipFill>
        <p:spPr>
          <a:xfrm>
            <a:off x="311700" y="1152425"/>
            <a:ext cx="4977600" cy="3302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Codex Sinaiticus</a:t>
            </a:r>
            <a:endParaRPr/>
          </a:p>
        </p:txBody>
      </p:sp>
      <p:sp>
        <p:nvSpPr>
          <p:cNvPr id="163" name="Google Shape;163;p2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4" name="Google Shape;164;p28"/>
          <p:cNvPicPr preferRelativeResize="0"/>
          <p:nvPr/>
        </p:nvPicPr>
        <p:blipFill>
          <a:blip r:embed="rId3">
            <a:alphaModFix/>
          </a:blip>
          <a:stretch>
            <a:fillRect/>
          </a:stretch>
        </p:blipFill>
        <p:spPr>
          <a:xfrm>
            <a:off x="311700" y="1266325"/>
            <a:ext cx="3642775" cy="3302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Codex Alexandrinus</a:t>
            </a:r>
            <a:endParaRPr/>
          </a:p>
        </p:txBody>
      </p:sp>
      <p:sp>
        <p:nvSpPr>
          <p:cNvPr id="170" name="Google Shape;170;p2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1" name="Google Shape;171;p29"/>
          <p:cNvPicPr preferRelativeResize="0"/>
          <p:nvPr/>
        </p:nvPicPr>
        <p:blipFill>
          <a:blip r:embed="rId3">
            <a:alphaModFix/>
          </a:blip>
          <a:stretch>
            <a:fillRect/>
          </a:stretch>
        </p:blipFill>
        <p:spPr>
          <a:xfrm>
            <a:off x="311700" y="1152425"/>
            <a:ext cx="2732108" cy="34166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Canon</a:t>
            </a:r>
            <a:endParaRPr/>
          </a:p>
        </p:txBody>
      </p:sp>
      <p:sp>
        <p:nvSpPr>
          <p:cNvPr id="177" name="Google Shape;177;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latin typeface="Arial"/>
                <a:ea typeface="Arial"/>
                <a:cs typeface="Arial"/>
                <a:sym typeface="Arial"/>
              </a:rPr>
              <a:t>1 John 4:1</a:t>
            </a:r>
            <a:r>
              <a:rPr lang="en">
                <a:solidFill>
                  <a:srgbClr val="000000"/>
                </a:solidFill>
                <a:latin typeface="Arial"/>
                <a:ea typeface="Arial"/>
                <a:cs typeface="Arial"/>
                <a:sym typeface="Arial"/>
              </a:rPr>
              <a:t> Beloved, don’t believe every spirit, but test the spirits, whether they are of God, because many false prophets have gone out into the world.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Greek Texts</a:t>
            </a:r>
            <a:endParaRPr/>
          </a:p>
        </p:txBody>
      </p:sp>
      <p:sp>
        <p:nvSpPr>
          <p:cNvPr id="183" name="Google Shape;183;p3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Textus Receptus (Received Text)</a:t>
            </a:r>
            <a:endParaRPr/>
          </a:p>
          <a:p>
            <a:pPr indent="-342900" lvl="0" marL="457200" rtl="0" algn="l">
              <a:spcBef>
                <a:spcPts val="0"/>
              </a:spcBef>
              <a:spcAft>
                <a:spcPts val="0"/>
              </a:spcAft>
              <a:buSzPts val="1800"/>
              <a:buChar char="●"/>
            </a:pPr>
            <a:r>
              <a:rPr lang="en"/>
              <a:t>Wescott-Hort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Inspired By God</a:t>
            </a:r>
            <a:endParaRPr/>
          </a:p>
        </p:txBody>
      </p:sp>
      <p:sp>
        <p:nvSpPr>
          <p:cNvPr id="72" name="Google Shape;72;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2 Timothy 3:16-17</a:t>
            </a:r>
            <a:r>
              <a:rPr lang="en"/>
              <a:t>  16 Every Scripture is God-breathed and profitable for teaching, for reproof, for correction, and for instruction in righteousness, 17 that each person who belongs to God may be complete, thoroughly equipped for every good work.</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Writing Materials</a:t>
            </a:r>
            <a:endParaRPr/>
          </a:p>
        </p:txBody>
      </p:sp>
      <p:sp>
        <p:nvSpPr>
          <p:cNvPr id="78" name="Google Shape;78;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Stone</a:t>
            </a:r>
            <a:endParaRPr/>
          </a:p>
          <a:p>
            <a:pPr indent="-342900" lvl="0" marL="457200" rtl="0" algn="l">
              <a:spcBef>
                <a:spcPts val="0"/>
              </a:spcBef>
              <a:spcAft>
                <a:spcPts val="0"/>
              </a:spcAft>
              <a:buSzPts val="1800"/>
              <a:buChar char="●"/>
            </a:pPr>
            <a:r>
              <a:rPr lang="en"/>
              <a:t>Plaster</a:t>
            </a:r>
            <a:endParaRPr/>
          </a:p>
          <a:p>
            <a:pPr indent="-342900" lvl="0" marL="457200" rtl="0" algn="l">
              <a:spcBef>
                <a:spcPts val="0"/>
              </a:spcBef>
              <a:spcAft>
                <a:spcPts val="0"/>
              </a:spcAft>
              <a:buSzPts val="1800"/>
              <a:buChar char="●"/>
            </a:pPr>
            <a:r>
              <a:rPr lang="en"/>
              <a:t>Clay</a:t>
            </a:r>
            <a:endParaRPr/>
          </a:p>
          <a:p>
            <a:pPr indent="-342900" lvl="0" marL="457200" rtl="0" algn="l">
              <a:spcBef>
                <a:spcPts val="0"/>
              </a:spcBef>
              <a:spcAft>
                <a:spcPts val="0"/>
              </a:spcAft>
              <a:buSzPts val="1800"/>
              <a:buChar char="●"/>
            </a:pPr>
            <a:r>
              <a:rPr lang="en"/>
              <a:t>Wood/Wax</a:t>
            </a:r>
            <a:endParaRPr/>
          </a:p>
          <a:p>
            <a:pPr indent="-342900" lvl="0" marL="457200" rtl="0" algn="l">
              <a:spcBef>
                <a:spcPts val="0"/>
              </a:spcBef>
              <a:spcAft>
                <a:spcPts val="0"/>
              </a:spcAft>
              <a:buSzPts val="1800"/>
              <a:buChar char="●"/>
            </a:pPr>
            <a:r>
              <a:rPr lang="en"/>
              <a:t>Metal</a:t>
            </a:r>
            <a:endParaRPr/>
          </a:p>
          <a:p>
            <a:pPr indent="-342900" lvl="0" marL="457200" rtl="0" algn="l">
              <a:spcBef>
                <a:spcPts val="0"/>
              </a:spcBef>
              <a:spcAft>
                <a:spcPts val="0"/>
              </a:spcAft>
              <a:buSzPts val="1800"/>
              <a:buChar char="●"/>
            </a:pPr>
            <a:r>
              <a:rPr lang="en"/>
              <a:t>Papyrus</a:t>
            </a:r>
            <a:endParaRPr/>
          </a:p>
          <a:p>
            <a:pPr indent="-342900" lvl="0" marL="457200" rtl="0" algn="l">
              <a:spcBef>
                <a:spcPts val="0"/>
              </a:spcBef>
              <a:spcAft>
                <a:spcPts val="0"/>
              </a:spcAft>
              <a:buSzPts val="1800"/>
              <a:buChar char="●"/>
            </a:pPr>
            <a:r>
              <a:rPr lang="en"/>
              <a:t>Parchment/Vellum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Making Papyrus</a:t>
            </a:r>
            <a:endParaRPr/>
          </a:p>
        </p:txBody>
      </p:sp>
      <p:sp>
        <p:nvSpPr>
          <p:cNvPr id="84" name="Google Shape;84;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sz="1000"/>
              <a:t>By Aethralis - Own work, CC BY-SA 3.0, https://commons.wikimedia.org/w/index.php?curid=11098485</a:t>
            </a:r>
            <a:endParaRPr sz="1000"/>
          </a:p>
        </p:txBody>
      </p:sp>
      <p:pic>
        <p:nvPicPr>
          <p:cNvPr id="85" name="Google Shape;85;p16"/>
          <p:cNvPicPr preferRelativeResize="0"/>
          <p:nvPr/>
        </p:nvPicPr>
        <p:blipFill>
          <a:blip r:embed="rId3">
            <a:alphaModFix/>
          </a:blip>
          <a:stretch>
            <a:fillRect/>
          </a:stretch>
        </p:blipFill>
        <p:spPr>
          <a:xfrm>
            <a:off x="311700" y="1266325"/>
            <a:ext cx="4169671" cy="330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Forms</a:t>
            </a:r>
            <a:endParaRPr/>
          </a:p>
        </p:txBody>
      </p:sp>
      <p:sp>
        <p:nvSpPr>
          <p:cNvPr id="91" name="Google Shape;91;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Scrolls</a:t>
            </a:r>
            <a:endParaRPr/>
          </a:p>
          <a:p>
            <a:pPr indent="-342900" lvl="0" marL="457200" rtl="0" algn="l">
              <a:spcBef>
                <a:spcPts val="0"/>
              </a:spcBef>
              <a:spcAft>
                <a:spcPts val="0"/>
              </a:spcAft>
              <a:buSzPts val="1800"/>
              <a:buChar char="●"/>
            </a:pPr>
            <a:r>
              <a:rPr lang="en"/>
              <a:t>Codex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Languages</a:t>
            </a:r>
            <a:endParaRPr/>
          </a:p>
        </p:txBody>
      </p:sp>
      <p:sp>
        <p:nvSpPr>
          <p:cNvPr id="97" name="Google Shape;97;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Hebrew</a:t>
            </a:r>
            <a:endParaRPr/>
          </a:p>
          <a:p>
            <a:pPr indent="-342900" lvl="0" marL="457200" rtl="0" algn="l">
              <a:spcBef>
                <a:spcPts val="0"/>
              </a:spcBef>
              <a:spcAft>
                <a:spcPts val="0"/>
              </a:spcAft>
              <a:buSzPts val="1800"/>
              <a:buChar char="●"/>
            </a:pPr>
            <a:r>
              <a:rPr lang="en"/>
              <a:t>Aramaic</a:t>
            </a:r>
            <a:endParaRPr/>
          </a:p>
          <a:p>
            <a:pPr indent="-342900" lvl="0" marL="457200" rtl="0" algn="l">
              <a:spcBef>
                <a:spcPts val="0"/>
              </a:spcBef>
              <a:spcAft>
                <a:spcPts val="0"/>
              </a:spcAft>
              <a:buSzPts val="1800"/>
              <a:buChar char="●"/>
            </a:pPr>
            <a:r>
              <a:rPr lang="en"/>
              <a:t>Greek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Evidences</a:t>
            </a:r>
            <a:endParaRPr/>
          </a:p>
        </p:txBody>
      </p:sp>
      <p:sp>
        <p:nvSpPr>
          <p:cNvPr id="103" name="Google Shape;103;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Manuscripts</a:t>
            </a:r>
            <a:endParaRPr/>
          </a:p>
          <a:p>
            <a:pPr indent="-342900" lvl="0" marL="457200" rtl="0" algn="l">
              <a:spcBef>
                <a:spcPts val="0"/>
              </a:spcBef>
              <a:spcAft>
                <a:spcPts val="0"/>
              </a:spcAft>
              <a:buSzPts val="1800"/>
              <a:buChar char="●"/>
            </a:pPr>
            <a:r>
              <a:rPr lang="en"/>
              <a:t>Lectionaries</a:t>
            </a:r>
            <a:endParaRPr/>
          </a:p>
          <a:p>
            <a:pPr indent="-342900" lvl="0" marL="457200" rtl="0" algn="l">
              <a:spcBef>
                <a:spcPts val="0"/>
              </a:spcBef>
              <a:spcAft>
                <a:spcPts val="0"/>
              </a:spcAft>
              <a:buSzPts val="1800"/>
              <a:buChar char="●"/>
            </a:pPr>
            <a:r>
              <a:rPr lang="en"/>
              <a:t>References/Quotes</a:t>
            </a:r>
            <a:endParaRPr/>
          </a:p>
          <a:p>
            <a:pPr indent="-342900" lvl="0" marL="457200" rtl="0" algn="l">
              <a:spcBef>
                <a:spcPts val="0"/>
              </a:spcBef>
              <a:spcAft>
                <a:spcPts val="0"/>
              </a:spcAft>
              <a:buSzPts val="1800"/>
              <a:buChar char="●"/>
            </a:pPr>
            <a:r>
              <a:rPr lang="en"/>
              <a:t>Translations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Ancient Manuscripts</a:t>
            </a:r>
            <a:endParaRPr/>
          </a:p>
        </p:txBody>
      </p:sp>
      <p:sp>
        <p:nvSpPr>
          <p:cNvPr id="109" name="Google Shape;109;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Autographs</a:t>
            </a:r>
            <a:endParaRPr/>
          </a:p>
          <a:p>
            <a:pPr indent="-342900" lvl="0" marL="457200" rtl="0" algn="l">
              <a:spcBef>
                <a:spcPts val="0"/>
              </a:spcBef>
              <a:spcAft>
                <a:spcPts val="0"/>
              </a:spcAft>
              <a:buSzPts val="1800"/>
              <a:buChar char="●"/>
            </a:pPr>
            <a:r>
              <a:rPr lang="en"/>
              <a:t>Papyri</a:t>
            </a:r>
            <a:endParaRPr/>
          </a:p>
          <a:p>
            <a:pPr indent="-342900" lvl="0" marL="457200" rtl="0" algn="l">
              <a:spcBef>
                <a:spcPts val="0"/>
              </a:spcBef>
              <a:spcAft>
                <a:spcPts val="0"/>
              </a:spcAft>
              <a:buSzPts val="1800"/>
              <a:buChar char="●"/>
            </a:pPr>
            <a:r>
              <a:rPr lang="en"/>
              <a:t>Uncials</a:t>
            </a:r>
            <a:endParaRPr/>
          </a:p>
          <a:p>
            <a:pPr indent="-342900" lvl="0" marL="457200" rtl="0" algn="l">
              <a:spcBef>
                <a:spcPts val="0"/>
              </a:spcBef>
              <a:spcAft>
                <a:spcPts val="0"/>
              </a:spcAft>
              <a:buSzPts val="1800"/>
              <a:buChar char="●"/>
            </a:pPr>
            <a:r>
              <a:rPr lang="en"/>
              <a:t>Minuscules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Ryland P52 Papyrus Fragment of John</a:t>
            </a:r>
            <a:endParaRPr/>
          </a:p>
        </p:txBody>
      </p:sp>
      <p:sp>
        <p:nvSpPr>
          <p:cNvPr id="115" name="Google Shape;115;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sz="1000"/>
              <a:t>RylandsImaging, CC BY-SA 4.0 &lt;https://creativecommons.org/licenses/by-sa/4.0&gt;, via Wikimedia Commons</a:t>
            </a:r>
            <a:endParaRPr sz="1000"/>
          </a:p>
          <a:p>
            <a:pPr indent="0" lvl="0" marL="0" rtl="0" algn="l">
              <a:spcBef>
                <a:spcPts val="1200"/>
              </a:spcBef>
              <a:spcAft>
                <a:spcPts val="1200"/>
              </a:spcAft>
              <a:buNone/>
            </a:pPr>
            <a:r>
              <a:rPr lang="en" sz="1000"/>
              <a:t>By RylandsImaging - Own work, CC BY-SA 4.0, https://commons.wikimedia.org/w/index.php?curid=81155279</a:t>
            </a:r>
            <a:endParaRPr sz="1000"/>
          </a:p>
        </p:txBody>
      </p:sp>
      <p:pic>
        <p:nvPicPr>
          <p:cNvPr id="116" name="Google Shape;116;p21"/>
          <p:cNvPicPr preferRelativeResize="0"/>
          <p:nvPr/>
        </p:nvPicPr>
        <p:blipFill>
          <a:blip r:embed="rId3">
            <a:alphaModFix/>
          </a:blip>
          <a:stretch>
            <a:fillRect/>
          </a:stretch>
        </p:blipFill>
        <p:spPr>
          <a:xfrm>
            <a:off x="439175" y="1152425"/>
            <a:ext cx="1865051" cy="2699377"/>
          </a:xfrm>
          <a:prstGeom prst="rect">
            <a:avLst/>
          </a:prstGeom>
          <a:noFill/>
          <a:ln>
            <a:noFill/>
          </a:ln>
        </p:spPr>
      </p:pic>
      <p:pic>
        <p:nvPicPr>
          <p:cNvPr id="117" name="Google Shape;117;p21"/>
          <p:cNvPicPr preferRelativeResize="0"/>
          <p:nvPr/>
        </p:nvPicPr>
        <p:blipFill>
          <a:blip r:embed="rId4">
            <a:alphaModFix/>
          </a:blip>
          <a:stretch>
            <a:fillRect/>
          </a:stretch>
        </p:blipFill>
        <p:spPr>
          <a:xfrm>
            <a:off x="3507500" y="1152425"/>
            <a:ext cx="2024552" cy="2699377"/>
          </a:xfrm>
          <a:prstGeom prst="rect">
            <a:avLst/>
          </a:prstGeom>
          <a:noFill/>
          <a:ln>
            <a:noFill/>
          </a:ln>
        </p:spPr>
      </p:pic>
      <p:sp>
        <p:nvSpPr>
          <p:cNvPr id="118" name="Google Shape;118;p21"/>
          <p:cNvSpPr txBox="1"/>
          <p:nvPr/>
        </p:nvSpPr>
        <p:spPr>
          <a:xfrm>
            <a:off x="5885675" y="1199575"/>
            <a:ext cx="2899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John 8:31-31 and John 8:37-38</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From around 125 to 150 AD</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